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B2ABC-168F-47F6-BB81-5D183750A59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CBE12A-E326-42B3-A723-07F2B39AF34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Types</a:t>
          </a:r>
          <a:endParaRPr lang="en-US" dirty="0">
            <a:solidFill>
              <a:schemeClr val="tx1"/>
            </a:solidFill>
          </a:endParaRPr>
        </a:p>
      </dgm:t>
    </dgm:pt>
    <dgm:pt modelId="{320EE58B-C268-4200-BA15-C35D65B62A68}" type="parTrans" cxnId="{959B6783-05C7-4253-87E4-9E58EF6D68D5}">
      <dgm:prSet/>
      <dgm:spPr/>
      <dgm:t>
        <a:bodyPr/>
        <a:lstStyle/>
        <a:p>
          <a:endParaRPr lang="en-US"/>
        </a:p>
      </dgm:t>
    </dgm:pt>
    <dgm:pt modelId="{52C1DAAE-5D1F-40E8-BCFE-659E821CAE40}" type="sibTrans" cxnId="{959B6783-05C7-4253-87E4-9E58EF6D68D5}">
      <dgm:prSet/>
      <dgm:spPr/>
      <dgm:t>
        <a:bodyPr/>
        <a:lstStyle/>
        <a:p>
          <a:endParaRPr lang="en-US"/>
        </a:p>
      </dgm:t>
    </dgm:pt>
    <dgm:pt modelId="{E65B5040-2E22-4D85-93C5-B7B5BF5C464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Surface mining</a:t>
          </a:r>
          <a:endParaRPr lang="en-US" dirty="0">
            <a:solidFill>
              <a:schemeClr val="tx1"/>
            </a:solidFill>
          </a:endParaRPr>
        </a:p>
      </dgm:t>
    </dgm:pt>
    <dgm:pt modelId="{036D938B-93B0-4244-B806-88A1BDBFA83B}" type="parTrans" cxnId="{7FB6CCCF-9690-405E-8836-C3126682DD2A}">
      <dgm:prSet/>
      <dgm:spPr/>
      <dgm:t>
        <a:bodyPr/>
        <a:lstStyle/>
        <a:p>
          <a:endParaRPr lang="en-US"/>
        </a:p>
      </dgm:t>
    </dgm:pt>
    <dgm:pt modelId="{D43723C9-387F-429F-B9B2-937457EC8638}" type="sibTrans" cxnId="{7FB6CCCF-9690-405E-8836-C3126682DD2A}">
      <dgm:prSet/>
      <dgm:spPr/>
      <dgm:t>
        <a:bodyPr/>
        <a:lstStyle/>
        <a:p>
          <a:endParaRPr lang="en-US"/>
        </a:p>
      </dgm:t>
    </dgm:pt>
    <dgm:pt modelId="{6F5E896B-3692-4245-B438-F098CEEC5F6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Open pit mining</a:t>
          </a:r>
          <a:endParaRPr lang="en-US" dirty="0">
            <a:solidFill>
              <a:schemeClr val="tx1"/>
            </a:solidFill>
          </a:endParaRPr>
        </a:p>
      </dgm:t>
    </dgm:pt>
    <dgm:pt modelId="{7497B0B6-E950-4064-BF0E-6FFDA629210B}" type="parTrans" cxnId="{2BC67C19-6345-49D7-85F5-E1E14BBAFDA2}">
      <dgm:prSet/>
      <dgm:spPr/>
      <dgm:t>
        <a:bodyPr/>
        <a:lstStyle/>
        <a:p>
          <a:endParaRPr lang="en-US"/>
        </a:p>
      </dgm:t>
    </dgm:pt>
    <dgm:pt modelId="{D240F776-5A21-4970-872E-93DA9B3ACD00}" type="sibTrans" cxnId="{2BC67C19-6345-49D7-85F5-E1E14BBAFDA2}">
      <dgm:prSet/>
      <dgm:spPr/>
      <dgm:t>
        <a:bodyPr/>
        <a:lstStyle/>
        <a:p>
          <a:endParaRPr lang="en-US"/>
        </a:p>
      </dgm:t>
    </dgm:pt>
    <dgm:pt modelId="{BAF2CA60-17ED-48DE-993A-00098C1B8E5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Dredging</a:t>
          </a:r>
          <a:endParaRPr lang="en-US" dirty="0">
            <a:solidFill>
              <a:schemeClr val="tx1"/>
            </a:solidFill>
          </a:endParaRPr>
        </a:p>
      </dgm:t>
    </dgm:pt>
    <dgm:pt modelId="{EF663523-156B-4203-8669-7C1B8DBD8B05}" type="parTrans" cxnId="{67D45F99-9B5A-46ED-927F-46BD07A12945}">
      <dgm:prSet/>
      <dgm:spPr/>
      <dgm:t>
        <a:bodyPr/>
        <a:lstStyle/>
        <a:p>
          <a:endParaRPr lang="en-US"/>
        </a:p>
      </dgm:t>
    </dgm:pt>
    <dgm:pt modelId="{BA898CBD-000C-4C31-89B5-7973B368FCD4}" type="sibTrans" cxnId="{67D45F99-9B5A-46ED-927F-46BD07A12945}">
      <dgm:prSet/>
      <dgm:spPr/>
      <dgm:t>
        <a:bodyPr/>
        <a:lstStyle/>
        <a:p>
          <a:endParaRPr lang="en-US"/>
        </a:p>
      </dgm:t>
    </dgm:pt>
    <dgm:pt modelId="{87A51FAF-6B81-486A-84E9-C25EA58E7EB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Sub-surface mining</a:t>
          </a:r>
          <a:endParaRPr lang="en-US" dirty="0">
            <a:solidFill>
              <a:schemeClr val="tx1"/>
            </a:solidFill>
          </a:endParaRPr>
        </a:p>
      </dgm:t>
    </dgm:pt>
    <dgm:pt modelId="{95C23834-FABC-4A06-9060-C992033324A5}" type="parTrans" cxnId="{9153F1A0-8F01-49DB-9170-C7F357EABB1F}">
      <dgm:prSet/>
      <dgm:spPr/>
      <dgm:t>
        <a:bodyPr/>
        <a:lstStyle/>
        <a:p>
          <a:endParaRPr lang="en-US"/>
        </a:p>
      </dgm:t>
    </dgm:pt>
    <dgm:pt modelId="{D85EDD59-B8E3-429A-BF2F-05B05EE7F650}" type="sibTrans" cxnId="{9153F1A0-8F01-49DB-9170-C7F357EABB1F}">
      <dgm:prSet/>
      <dgm:spPr/>
      <dgm:t>
        <a:bodyPr/>
        <a:lstStyle/>
        <a:p>
          <a:endParaRPr lang="en-US"/>
        </a:p>
      </dgm:t>
    </dgm:pt>
    <dgm:pt modelId="{7A103E0D-1CB3-4244-B82D-F1C27D5A9AC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Strip mining</a:t>
          </a:r>
          <a:endParaRPr lang="en-US" dirty="0">
            <a:solidFill>
              <a:schemeClr val="tx1"/>
            </a:solidFill>
          </a:endParaRPr>
        </a:p>
      </dgm:t>
    </dgm:pt>
    <dgm:pt modelId="{977A6C8D-0EC0-4F11-A4E4-FA7C207E2C8E}" type="parTrans" cxnId="{271AE25D-55F4-4BEE-9E9D-F0FCB01D1F93}">
      <dgm:prSet/>
      <dgm:spPr/>
      <dgm:t>
        <a:bodyPr/>
        <a:lstStyle/>
        <a:p>
          <a:endParaRPr lang="en-US"/>
        </a:p>
      </dgm:t>
    </dgm:pt>
    <dgm:pt modelId="{910D55C4-2764-46F1-B5D2-19AAF52476B3}" type="sibTrans" cxnId="{271AE25D-55F4-4BEE-9E9D-F0FCB01D1F93}">
      <dgm:prSet/>
      <dgm:spPr/>
      <dgm:t>
        <a:bodyPr/>
        <a:lstStyle/>
        <a:p>
          <a:endParaRPr lang="en-US"/>
        </a:p>
      </dgm:t>
    </dgm:pt>
    <dgm:pt modelId="{A6466E73-8561-4662-AE1B-CBAE6937B5D8}" type="pres">
      <dgm:prSet presAssocID="{6B8B2ABC-168F-47F6-BB81-5D183750A5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CFA593-616B-4A32-B3CC-8CC86561A1AF}" type="pres">
      <dgm:prSet presAssocID="{6B8B2ABC-168F-47F6-BB81-5D183750A596}" presName="hierFlow" presStyleCnt="0"/>
      <dgm:spPr/>
    </dgm:pt>
    <dgm:pt modelId="{08820007-8F3F-4667-BBF2-675150DA9800}" type="pres">
      <dgm:prSet presAssocID="{6B8B2ABC-168F-47F6-BB81-5D183750A5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4640AFE-B8E9-41A1-A5FA-3950DDF1D1EF}" type="pres">
      <dgm:prSet presAssocID="{27CBE12A-E326-42B3-A723-07F2B39AF347}" presName="Name14" presStyleCnt="0"/>
      <dgm:spPr/>
    </dgm:pt>
    <dgm:pt modelId="{276377AB-3832-4EA5-896C-8379FDC118B8}" type="pres">
      <dgm:prSet presAssocID="{27CBE12A-E326-42B3-A723-07F2B39AF347}" presName="level1Shape" presStyleLbl="node0" presStyleIdx="0" presStyleCnt="1" custLinFactNeighborX="-71848" custLinFactNeighborY="-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98526-3759-4204-9982-BE337FC21DE2}" type="pres">
      <dgm:prSet presAssocID="{27CBE12A-E326-42B3-A723-07F2B39AF347}" presName="hierChild2" presStyleCnt="0"/>
      <dgm:spPr/>
    </dgm:pt>
    <dgm:pt modelId="{D804AF7D-ADCF-4810-924D-E7319875749F}" type="pres">
      <dgm:prSet presAssocID="{036D938B-93B0-4244-B806-88A1BDBFA83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D06EAEE-38B7-415C-884F-A9D2CE078F1F}" type="pres">
      <dgm:prSet presAssocID="{E65B5040-2E22-4D85-93C5-B7B5BF5C4646}" presName="Name21" presStyleCnt="0"/>
      <dgm:spPr/>
    </dgm:pt>
    <dgm:pt modelId="{EE080E2B-4F45-4708-96C2-BC8124D237B0}" type="pres">
      <dgm:prSet presAssocID="{E65B5040-2E22-4D85-93C5-B7B5BF5C4646}" presName="level2Shape" presStyleLbl="node2" presStyleIdx="0" presStyleCnt="2" custScaleX="89333" custScaleY="105956" custLinFactX="-17757" custLinFactNeighborX="-100000" custLinFactNeighborY="-18273"/>
      <dgm:spPr/>
      <dgm:t>
        <a:bodyPr/>
        <a:lstStyle/>
        <a:p>
          <a:endParaRPr lang="en-US"/>
        </a:p>
      </dgm:t>
    </dgm:pt>
    <dgm:pt modelId="{43D4BFA5-EC4F-4954-92BC-2FC1B6897AB7}" type="pres">
      <dgm:prSet presAssocID="{E65B5040-2E22-4D85-93C5-B7B5BF5C4646}" presName="hierChild3" presStyleCnt="0"/>
      <dgm:spPr/>
    </dgm:pt>
    <dgm:pt modelId="{E69B0B34-34DA-471B-9303-4EC54E6A4DB5}" type="pres">
      <dgm:prSet presAssocID="{7497B0B6-E950-4064-BF0E-6FFDA629210B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BBDFAE9-F170-46C0-B579-C9A85E043AFE}" type="pres">
      <dgm:prSet presAssocID="{6F5E896B-3692-4245-B438-F098CEEC5F60}" presName="Name21" presStyleCnt="0"/>
      <dgm:spPr/>
    </dgm:pt>
    <dgm:pt modelId="{81F39F07-4E32-45C5-BBA3-0A58FE5A8534}" type="pres">
      <dgm:prSet presAssocID="{6F5E896B-3692-4245-B438-F098CEEC5F60}" presName="level2Shape" presStyleLbl="node3" presStyleIdx="0" presStyleCnt="3"/>
      <dgm:spPr/>
      <dgm:t>
        <a:bodyPr/>
        <a:lstStyle/>
        <a:p>
          <a:endParaRPr lang="en-US"/>
        </a:p>
      </dgm:t>
    </dgm:pt>
    <dgm:pt modelId="{BD219B29-C427-4A3D-8471-BAAE97A7ED70}" type="pres">
      <dgm:prSet presAssocID="{6F5E896B-3692-4245-B438-F098CEEC5F60}" presName="hierChild3" presStyleCnt="0"/>
      <dgm:spPr/>
    </dgm:pt>
    <dgm:pt modelId="{037FF6FD-9DF5-437C-BE48-11F6E9F71E71}" type="pres">
      <dgm:prSet presAssocID="{EF663523-156B-4203-8669-7C1B8DBD8B05}" presName="Name19" presStyleLbl="parChTrans1D3" presStyleIdx="1" presStyleCnt="3"/>
      <dgm:spPr/>
      <dgm:t>
        <a:bodyPr/>
        <a:lstStyle/>
        <a:p>
          <a:endParaRPr lang="en-US"/>
        </a:p>
      </dgm:t>
    </dgm:pt>
    <dgm:pt modelId="{3C074183-494A-4F5A-A65C-45C0F3D44CCC}" type="pres">
      <dgm:prSet presAssocID="{BAF2CA60-17ED-48DE-993A-00098C1B8E5A}" presName="Name21" presStyleCnt="0"/>
      <dgm:spPr/>
    </dgm:pt>
    <dgm:pt modelId="{DDCB9A30-9CBB-4180-AF1B-3C14AF08F5B9}" type="pres">
      <dgm:prSet presAssocID="{BAF2CA60-17ED-48DE-993A-00098C1B8E5A}" presName="level2Shape" presStyleLbl="node3" presStyleIdx="1" presStyleCnt="3"/>
      <dgm:spPr/>
      <dgm:t>
        <a:bodyPr/>
        <a:lstStyle/>
        <a:p>
          <a:endParaRPr lang="en-US"/>
        </a:p>
      </dgm:t>
    </dgm:pt>
    <dgm:pt modelId="{C06E0BA1-861A-48B3-9772-32CA003D934E}" type="pres">
      <dgm:prSet presAssocID="{BAF2CA60-17ED-48DE-993A-00098C1B8E5A}" presName="hierChild3" presStyleCnt="0"/>
      <dgm:spPr/>
    </dgm:pt>
    <dgm:pt modelId="{FC7A122A-5C9C-4229-AA0E-4938A1C87CEC}" type="pres">
      <dgm:prSet presAssocID="{977A6C8D-0EC0-4F11-A4E4-FA7C207E2C8E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A3BB768-7B9C-4A13-8A77-4E05E0A32354}" type="pres">
      <dgm:prSet presAssocID="{7A103E0D-1CB3-4244-B82D-F1C27D5A9ACD}" presName="Name21" presStyleCnt="0"/>
      <dgm:spPr/>
    </dgm:pt>
    <dgm:pt modelId="{78DDDD51-10C2-4488-A7CD-919DD916A700}" type="pres">
      <dgm:prSet presAssocID="{7A103E0D-1CB3-4244-B82D-F1C27D5A9ACD}" presName="level2Shape" presStyleLbl="node3" presStyleIdx="2" presStyleCnt="3"/>
      <dgm:spPr/>
      <dgm:t>
        <a:bodyPr/>
        <a:lstStyle/>
        <a:p>
          <a:endParaRPr lang="en-US"/>
        </a:p>
      </dgm:t>
    </dgm:pt>
    <dgm:pt modelId="{48A87725-6047-4835-8A8B-1C2195AD95B9}" type="pres">
      <dgm:prSet presAssocID="{7A103E0D-1CB3-4244-B82D-F1C27D5A9ACD}" presName="hierChild3" presStyleCnt="0"/>
      <dgm:spPr/>
    </dgm:pt>
    <dgm:pt modelId="{8FFB2459-590B-48DC-8744-C9283DF3EF68}" type="pres">
      <dgm:prSet presAssocID="{95C23834-FABC-4A06-9060-C992033324A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909529F8-904D-440C-A948-D3C50FDF5CEC}" type="pres">
      <dgm:prSet presAssocID="{87A51FAF-6B81-486A-84E9-C25EA58E7EB4}" presName="Name21" presStyleCnt="0"/>
      <dgm:spPr/>
    </dgm:pt>
    <dgm:pt modelId="{3C1AD8C5-5198-490B-849C-600D0791F03A}" type="pres">
      <dgm:prSet presAssocID="{87A51FAF-6B81-486A-84E9-C25EA58E7EB4}" presName="level2Shape" presStyleLbl="node2" presStyleIdx="1" presStyleCnt="2"/>
      <dgm:spPr/>
      <dgm:t>
        <a:bodyPr/>
        <a:lstStyle/>
        <a:p>
          <a:endParaRPr lang="en-US"/>
        </a:p>
      </dgm:t>
    </dgm:pt>
    <dgm:pt modelId="{B052517D-EE2B-4106-ABB3-3438199328BF}" type="pres">
      <dgm:prSet presAssocID="{87A51FAF-6B81-486A-84E9-C25EA58E7EB4}" presName="hierChild3" presStyleCnt="0"/>
      <dgm:spPr/>
    </dgm:pt>
    <dgm:pt modelId="{43AB5C40-036A-4E95-AF51-9A0F0945064D}" type="pres">
      <dgm:prSet presAssocID="{6B8B2ABC-168F-47F6-BB81-5D183750A596}" presName="bgShapesFlow" presStyleCnt="0"/>
      <dgm:spPr/>
    </dgm:pt>
  </dgm:ptLst>
  <dgm:cxnLst>
    <dgm:cxn modelId="{56BAE42E-3F5F-40A8-897F-B2A825739D0D}" type="presOf" srcId="{BAF2CA60-17ED-48DE-993A-00098C1B8E5A}" destId="{DDCB9A30-9CBB-4180-AF1B-3C14AF08F5B9}" srcOrd="0" destOrd="0" presId="urn:microsoft.com/office/officeart/2005/8/layout/hierarchy6"/>
    <dgm:cxn modelId="{22FDFC87-B787-4000-8DE8-0AF44465965D}" type="presOf" srcId="{27CBE12A-E326-42B3-A723-07F2B39AF347}" destId="{276377AB-3832-4EA5-896C-8379FDC118B8}" srcOrd="0" destOrd="0" presId="urn:microsoft.com/office/officeart/2005/8/layout/hierarchy6"/>
    <dgm:cxn modelId="{9153F1A0-8F01-49DB-9170-C7F357EABB1F}" srcId="{27CBE12A-E326-42B3-A723-07F2B39AF347}" destId="{87A51FAF-6B81-486A-84E9-C25EA58E7EB4}" srcOrd="1" destOrd="0" parTransId="{95C23834-FABC-4A06-9060-C992033324A5}" sibTransId="{D85EDD59-B8E3-429A-BF2F-05B05EE7F650}"/>
    <dgm:cxn modelId="{67D45F99-9B5A-46ED-927F-46BD07A12945}" srcId="{E65B5040-2E22-4D85-93C5-B7B5BF5C4646}" destId="{BAF2CA60-17ED-48DE-993A-00098C1B8E5A}" srcOrd="1" destOrd="0" parTransId="{EF663523-156B-4203-8669-7C1B8DBD8B05}" sibTransId="{BA898CBD-000C-4C31-89B5-7973B368FCD4}"/>
    <dgm:cxn modelId="{D3DE3CDB-6910-497C-ADE9-E3DE70E1334D}" type="presOf" srcId="{95C23834-FABC-4A06-9060-C992033324A5}" destId="{8FFB2459-590B-48DC-8744-C9283DF3EF68}" srcOrd="0" destOrd="0" presId="urn:microsoft.com/office/officeart/2005/8/layout/hierarchy6"/>
    <dgm:cxn modelId="{8F373A73-035C-492D-9193-D7CDC5B38856}" type="presOf" srcId="{EF663523-156B-4203-8669-7C1B8DBD8B05}" destId="{037FF6FD-9DF5-437C-BE48-11F6E9F71E71}" srcOrd="0" destOrd="0" presId="urn:microsoft.com/office/officeart/2005/8/layout/hierarchy6"/>
    <dgm:cxn modelId="{2BC67C19-6345-49D7-85F5-E1E14BBAFDA2}" srcId="{E65B5040-2E22-4D85-93C5-B7B5BF5C4646}" destId="{6F5E896B-3692-4245-B438-F098CEEC5F60}" srcOrd="0" destOrd="0" parTransId="{7497B0B6-E950-4064-BF0E-6FFDA629210B}" sibTransId="{D240F776-5A21-4970-872E-93DA9B3ACD00}"/>
    <dgm:cxn modelId="{7EAE0FE4-81EC-403E-BB93-34ADD76CA62B}" type="presOf" srcId="{036D938B-93B0-4244-B806-88A1BDBFA83B}" destId="{D804AF7D-ADCF-4810-924D-E7319875749F}" srcOrd="0" destOrd="0" presId="urn:microsoft.com/office/officeart/2005/8/layout/hierarchy6"/>
    <dgm:cxn modelId="{959B6783-05C7-4253-87E4-9E58EF6D68D5}" srcId="{6B8B2ABC-168F-47F6-BB81-5D183750A596}" destId="{27CBE12A-E326-42B3-A723-07F2B39AF347}" srcOrd="0" destOrd="0" parTransId="{320EE58B-C268-4200-BA15-C35D65B62A68}" sibTransId="{52C1DAAE-5D1F-40E8-BCFE-659E821CAE40}"/>
    <dgm:cxn modelId="{13A9CFBF-4F11-4650-B048-E546BEF52FF2}" type="presOf" srcId="{7A103E0D-1CB3-4244-B82D-F1C27D5A9ACD}" destId="{78DDDD51-10C2-4488-A7CD-919DD916A700}" srcOrd="0" destOrd="0" presId="urn:microsoft.com/office/officeart/2005/8/layout/hierarchy6"/>
    <dgm:cxn modelId="{916195C6-4344-46FA-8280-B48A372C01C4}" type="presOf" srcId="{977A6C8D-0EC0-4F11-A4E4-FA7C207E2C8E}" destId="{FC7A122A-5C9C-4229-AA0E-4938A1C87CEC}" srcOrd="0" destOrd="0" presId="urn:microsoft.com/office/officeart/2005/8/layout/hierarchy6"/>
    <dgm:cxn modelId="{271AE25D-55F4-4BEE-9E9D-F0FCB01D1F93}" srcId="{E65B5040-2E22-4D85-93C5-B7B5BF5C4646}" destId="{7A103E0D-1CB3-4244-B82D-F1C27D5A9ACD}" srcOrd="2" destOrd="0" parTransId="{977A6C8D-0EC0-4F11-A4E4-FA7C207E2C8E}" sibTransId="{910D55C4-2764-46F1-B5D2-19AAF52476B3}"/>
    <dgm:cxn modelId="{D6BB1EDD-9A61-44C6-9954-CDF832414C75}" type="presOf" srcId="{87A51FAF-6B81-486A-84E9-C25EA58E7EB4}" destId="{3C1AD8C5-5198-490B-849C-600D0791F03A}" srcOrd="0" destOrd="0" presId="urn:microsoft.com/office/officeart/2005/8/layout/hierarchy6"/>
    <dgm:cxn modelId="{EFD4B84A-204F-478C-A3F5-9B892BEFF6A6}" type="presOf" srcId="{6B8B2ABC-168F-47F6-BB81-5D183750A596}" destId="{A6466E73-8561-4662-AE1B-CBAE6937B5D8}" srcOrd="0" destOrd="0" presId="urn:microsoft.com/office/officeart/2005/8/layout/hierarchy6"/>
    <dgm:cxn modelId="{7FB6CCCF-9690-405E-8836-C3126682DD2A}" srcId="{27CBE12A-E326-42B3-A723-07F2B39AF347}" destId="{E65B5040-2E22-4D85-93C5-B7B5BF5C4646}" srcOrd="0" destOrd="0" parTransId="{036D938B-93B0-4244-B806-88A1BDBFA83B}" sibTransId="{D43723C9-387F-429F-B9B2-937457EC8638}"/>
    <dgm:cxn modelId="{451A130F-602B-46F8-8DC4-CD0D0AEE4895}" type="presOf" srcId="{E65B5040-2E22-4D85-93C5-B7B5BF5C4646}" destId="{EE080E2B-4F45-4708-96C2-BC8124D237B0}" srcOrd="0" destOrd="0" presId="urn:microsoft.com/office/officeart/2005/8/layout/hierarchy6"/>
    <dgm:cxn modelId="{FB564D6F-EC45-4CD2-BBAC-97AC3DABAAF1}" type="presOf" srcId="{7497B0B6-E950-4064-BF0E-6FFDA629210B}" destId="{E69B0B34-34DA-471B-9303-4EC54E6A4DB5}" srcOrd="0" destOrd="0" presId="urn:microsoft.com/office/officeart/2005/8/layout/hierarchy6"/>
    <dgm:cxn modelId="{AE8D86C7-659E-4345-A601-B2AFC19FB3F1}" type="presOf" srcId="{6F5E896B-3692-4245-B438-F098CEEC5F60}" destId="{81F39F07-4E32-45C5-BBA3-0A58FE5A8534}" srcOrd="0" destOrd="0" presId="urn:microsoft.com/office/officeart/2005/8/layout/hierarchy6"/>
    <dgm:cxn modelId="{345208D8-844F-4186-9DDF-773A22D4D251}" type="presParOf" srcId="{A6466E73-8561-4662-AE1B-CBAE6937B5D8}" destId="{32CFA593-616B-4A32-B3CC-8CC86561A1AF}" srcOrd="0" destOrd="0" presId="urn:microsoft.com/office/officeart/2005/8/layout/hierarchy6"/>
    <dgm:cxn modelId="{9E82C5B0-A9D7-4D1E-9A6F-DF58B997EF71}" type="presParOf" srcId="{32CFA593-616B-4A32-B3CC-8CC86561A1AF}" destId="{08820007-8F3F-4667-BBF2-675150DA9800}" srcOrd="0" destOrd="0" presId="urn:microsoft.com/office/officeart/2005/8/layout/hierarchy6"/>
    <dgm:cxn modelId="{006CA305-3B58-411E-B7FD-414164201DF8}" type="presParOf" srcId="{08820007-8F3F-4667-BBF2-675150DA9800}" destId="{24640AFE-B8E9-41A1-A5FA-3950DDF1D1EF}" srcOrd="0" destOrd="0" presId="urn:microsoft.com/office/officeart/2005/8/layout/hierarchy6"/>
    <dgm:cxn modelId="{A9890B89-C6B2-4B1E-A038-9BDE95FCE357}" type="presParOf" srcId="{24640AFE-B8E9-41A1-A5FA-3950DDF1D1EF}" destId="{276377AB-3832-4EA5-896C-8379FDC118B8}" srcOrd="0" destOrd="0" presId="urn:microsoft.com/office/officeart/2005/8/layout/hierarchy6"/>
    <dgm:cxn modelId="{C9DCDB87-B82F-4A49-A0F4-879DCD14A5D3}" type="presParOf" srcId="{24640AFE-B8E9-41A1-A5FA-3950DDF1D1EF}" destId="{DC998526-3759-4204-9982-BE337FC21DE2}" srcOrd="1" destOrd="0" presId="urn:microsoft.com/office/officeart/2005/8/layout/hierarchy6"/>
    <dgm:cxn modelId="{4390DCB8-F754-454B-8188-B9C3139A24AB}" type="presParOf" srcId="{DC998526-3759-4204-9982-BE337FC21DE2}" destId="{D804AF7D-ADCF-4810-924D-E7319875749F}" srcOrd="0" destOrd="0" presId="urn:microsoft.com/office/officeart/2005/8/layout/hierarchy6"/>
    <dgm:cxn modelId="{9989575C-D697-4A24-BFB9-4E5D46DFB1A1}" type="presParOf" srcId="{DC998526-3759-4204-9982-BE337FC21DE2}" destId="{6D06EAEE-38B7-415C-884F-A9D2CE078F1F}" srcOrd="1" destOrd="0" presId="urn:microsoft.com/office/officeart/2005/8/layout/hierarchy6"/>
    <dgm:cxn modelId="{636B0ED7-CDC2-4F3A-9128-4117809A5B55}" type="presParOf" srcId="{6D06EAEE-38B7-415C-884F-A9D2CE078F1F}" destId="{EE080E2B-4F45-4708-96C2-BC8124D237B0}" srcOrd="0" destOrd="0" presId="urn:microsoft.com/office/officeart/2005/8/layout/hierarchy6"/>
    <dgm:cxn modelId="{88C32E0E-9C1F-4E32-A6AF-7887DBBA678F}" type="presParOf" srcId="{6D06EAEE-38B7-415C-884F-A9D2CE078F1F}" destId="{43D4BFA5-EC4F-4954-92BC-2FC1B6897AB7}" srcOrd="1" destOrd="0" presId="urn:microsoft.com/office/officeart/2005/8/layout/hierarchy6"/>
    <dgm:cxn modelId="{F4B3429E-528D-4361-8F3E-5A7ACD138FC7}" type="presParOf" srcId="{43D4BFA5-EC4F-4954-92BC-2FC1B6897AB7}" destId="{E69B0B34-34DA-471B-9303-4EC54E6A4DB5}" srcOrd="0" destOrd="0" presId="urn:microsoft.com/office/officeart/2005/8/layout/hierarchy6"/>
    <dgm:cxn modelId="{06FE7127-FE0A-46A0-AAE0-57910EBC91BB}" type="presParOf" srcId="{43D4BFA5-EC4F-4954-92BC-2FC1B6897AB7}" destId="{0BBDFAE9-F170-46C0-B579-C9A85E043AFE}" srcOrd="1" destOrd="0" presId="urn:microsoft.com/office/officeart/2005/8/layout/hierarchy6"/>
    <dgm:cxn modelId="{180D28AD-5E4D-4FAA-9180-0208893DE9D3}" type="presParOf" srcId="{0BBDFAE9-F170-46C0-B579-C9A85E043AFE}" destId="{81F39F07-4E32-45C5-BBA3-0A58FE5A8534}" srcOrd="0" destOrd="0" presId="urn:microsoft.com/office/officeart/2005/8/layout/hierarchy6"/>
    <dgm:cxn modelId="{AA526D3A-07DC-443C-879E-6B4A95195DD5}" type="presParOf" srcId="{0BBDFAE9-F170-46C0-B579-C9A85E043AFE}" destId="{BD219B29-C427-4A3D-8471-BAAE97A7ED70}" srcOrd="1" destOrd="0" presId="urn:microsoft.com/office/officeart/2005/8/layout/hierarchy6"/>
    <dgm:cxn modelId="{7B25B2E4-7E37-4DA2-BF71-5FCE5FB00EF6}" type="presParOf" srcId="{43D4BFA5-EC4F-4954-92BC-2FC1B6897AB7}" destId="{037FF6FD-9DF5-437C-BE48-11F6E9F71E71}" srcOrd="2" destOrd="0" presId="urn:microsoft.com/office/officeart/2005/8/layout/hierarchy6"/>
    <dgm:cxn modelId="{E848182D-5D15-4C61-B98B-66EAC2DB24DB}" type="presParOf" srcId="{43D4BFA5-EC4F-4954-92BC-2FC1B6897AB7}" destId="{3C074183-494A-4F5A-A65C-45C0F3D44CCC}" srcOrd="3" destOrd="0" presId="urn:microsoft.com/office/officeart/2005/8/layout/hierarchy6"/>
    <dgm:cxn modelId="{D1AB43DA-1705-46CC-82D8-9C4CCAB57EB7}" type="presParOf" srcId="{3C074183-494A-4F5A-A65C-45C0F3D44CCC}" destId="{DDCB9A30-9CBB-4180-AF1B-3C14AF08F5B9}" srcOrd="0" destOrd="0" presId="urn:microsoft.com/office/officeart/2005/8/layout/hierarchy6"/>
    <dgm:cxn modelId="{976E3046-617E-4817-89F1-272D592D1138}" type="presParOf" srcId="{3C074183-494A-4F5A-A65C-45C0F3D44CCC}" destId="{C06E0BA1-861A-48B3-9772-32CA003D934E}" srcOrd="1" destOrd="0" presId="urn:microsoft.com/office/officeart/2005/8/layout/hierarchy6"/>
    <dgm:cxn modelId="{7CBF5DB0-24CD-4584-91A0-0BD4C2CF7597}" type="presParOf" srcId="{43D4BFA5-EC4F-4954-92BC-2FC1B6897AB7}" destId="{FC7A122A-5C9C-4229-AA0E-4938A1C87CEC}" srcOrd="4" destOrd="0" presId="urn:microsoft.com/office/officeart/2005/8/layout/hierarchy6"/>
    <dgm:cxn modelId="{BA8E3073-3AD6-46D3-910B-A4E117D8981D}" type="presParOf" srcId="{43D4BFA5-EC4F-4954-92BC-2FC1B6897AB7}" destId="{1A3BB768-7B9C-4A13-8A77-4E05E0A32354}" srcOrd="5" destOrd="0" presId="urn:microsoft.com/office/officeart/2005/8/layout/hierarchy6"/>
    <dgm:cxn modelId="{54324EBA-6173-4BFE-93C6-9D7658433F7C}" type="presParOf" srcId="{1A3BB768-7B9C-4A13-8A77-4E05E0A32354}" destId="{78DDDD51-10C2-4488-A7CD-919DD916A700}" srcOrd="0" destOrd="0" presId="urn:microsoft.com/office/officeart/2005/8/layout/hierarchy6"/>
    <dgm:cxn modelId="{DF781F18-AC67-43DF-8FBA-1BA1A613F7EC}" type="presParOf" srcId="{1A3BB768-7B9C-4A13-8A77-4E05E0A32354}" destId="{48A87725-6047-4835-8A8B-1C2195AD95B9}" srcOrd="1" destOrd="0" presId="urn:microsoft.com/office/officeart/2005/8/layout/hierarchy6"/>
    <dgm:cxn modelId="{FD9D7102-94AA-4099-B8A9-5D7F6F61D9D3}" type="presParOf" srcId="{DC998526-3759-4204-9982-BE337FC21DE2}" destId="{8FFB2459-590B-48DC-8744-C9283DF3EF68}" srcOrd="2" destOrd="0" presId="urn:microsoft.com/office/officeart/2005/8/layout/hierarchy6"/>
    <dgm:cxn modelId="{6C13AB90-B8F6-439B-831F-BDC76326BB0D}" type="presParOf" srcId="{DC998526-3759-4204-9982-BE337FC21DE2}" destId="{909529F8-904D-440C-A948-D3C50FDF5CEC}" srcOrd="3" destOrd="0" presId="urn:microsoft.com/office/officeart/2005/8/layout/hierarchy6"/>
    <dgm:cxn modelId="{C092463A-5EF5-4B37-98DF-032EEF73FFB4}" type="presParOf" srcId="{909529F8-904D-440C-A948-D3C50FDF5CEC}" destId="{3C1AD8C5-5198-490B-849C-600D0791F03A}" srcOrd="0" destOrd="0" presId="urn:microsoft.com/office/officeart/2005/8/layout/hierarchy6"/>
    <dgm:cxn modelId="{31ED7D5E-0D6D-4D73-AD50-3E886F48659D}" type="presParOf" srcId="{909529F8-904D-440C-A948-D3C50FDF5CEC}" destId="{B052517D-EE2B-4106-ABB3-3438199328BF}" srcOrd="1" destOrd="0" presId="urn:microsoft.com/office/officeart/2005/8/layout/hierarchy6"/>
    <dgm:cxn modelId="{5FC8D04B-78DF-4D1C-B1FA-B4B7671EFE98}" type="presParOf" srcId="{A6466E73-8561-4662-AE1B-CBAE6937B5D8}" destId="{43AB5C40-036A-4E95-AF51-9A0F0945064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377AB-3832-4EA5-896C-8379FDC118B8}">
      <dsp:nvSpPr>
        <dsp:cNvPr id="0" name=""/>
        <dsp:cNvSpPr/>
      </dsp:nvSpPr>
      <dsp:spPr>
        <a:xfrm>
          <a:off x="3048005" y="5"/>
          <a:ext cx="1876573" cy="125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Types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048005" y="5"/>
        <a:ext cx="1876573" cy="1251049"/>
      </dsp:txXfrm>
    </dsp:sp>
    <dsp:sp modelId="{D804AF7D-ADCF-4810-924D-E7319875749F}">
      <dsp:nvSpPr>
        <dsp:cNvPr id="0" name=""/>
        <dsp:cNvSpPr/>
      </dsp:nvSpPr>
      <dsp:spPr>
        <a:xfrm>
          <a:off x="1905002" y="1251055"/>
          <a:ext cx="2081289" cy="272941"/>
        </a:xfrm>
        <a:custGeom>
          <a:avLst/>
          <a:gdLst/>
          <a:ahLst/>
          <a:cxnLst/>
          <a:rect l="0" t="0" r="0" b="0"/>
          <a:pathLst>
            <a:path>
              <a:moveTo>
                <a:pt x="2081289" y="0"/>
              </a:moveTo>
              <a:lnTo>
                <a:pt x="2081289" y="136470"/>
              </a:lnTo>
              <a:lnTo>
                <a:pt x="0" y="136470"/>
              </a:lnTo>
              <a:lnTo>
                <a:pt x="0" y="2729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80E2B-4F45-4708-96C2-BC8124D237B0}">
      <dsp:nvSpPr>
        <dsp:cNvPr id="0" name=""/>
        <dsp:cNvSpPr/>
      </dsp:nvSpPr>
      <dsp:spPr>
        <a:xfrm>
          <a:off x="1066803" y="1523996"/>
          <a:ext cx="1676399" cy="13255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Surface mining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1066803" y="1523996"/>
        <a:ext cx="1676399" cy="1325561"/>
      </dsp:txXfrm>
    </dsp:sp>
    <dsp:sp modelId="{E69B0B34-34DA-471B-9303-4EC54E6A4DB5}">
      <dsp:nvSpPr>
        <dsp:cNvPr id="0" name=""/>
        <dsp:cNvSpPr/>
      </dsp:nvSpPr>
      <dsp:spPr>
        <a:xfrm>
          <a:off x="1675254" y="2849558"/>
          <a:ext cx="229748" cy="729023"/>
        </a:xfrm>
        <a:custGeom>
          <a:avLst/>
          <a:gdLst/>
          <a:ahLst/>
          <a:cxnLst/>
          <a:rect l="0" t="0" r="0" b="0"/>
          <a:pathLst>
            <a:path>
              <a:moveTo>
                <a:pt x="229748" y="0"/>
              </a:moveTo>
              <a:lnTo>
                <a:pt x="229748" y="364511"/>
              </a:lnTo>
              <a:lnTo>
                <a:pt x="0" y="364511"/>
              </a:lnTo>
              <a:lnTo>
                <a:pt x="0" y="729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39F07-4E32-45C5-BBA3-0A58FE5A8534}">
      <dsp:nvSpPr>
        <dsp:cNvPr id="0" name=""/>
        <dsp:cNvSpPr/>
      </dsp:nvSpPr>
      <dsp:spPr>
        <a:xfrm>
          <a:off x="736967" y="3578582"/>
          <a:ext cx="1876573" cy="125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Open pit mining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736967" y="3578582"/>
        <a:ext cx="1876573" cy="1251049"/>
      </dsp:txXfrm>
    </dsp:sp>
    <dsp:sp modelId="{037FF6FD-9DF5-437C-BE48-11F6E9F71E71}">
      <dsp:nvSpPr>
        <dsp:cNvPr id="0" name=""/>
        <dsp:cNvSpPr/>
      </dsp:nvSpPr>
      <dsp:spPr>
        <a:xfrm>
          <a:off x="1905002" y="2849558"/>
          <a:ext cx="2209797" cy="72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11"/>
              </a:lnTo>
              <a:lnTo>
                <a:pt x="2209797" y="364511"/>
              </a:lnTo>
              <a:lnTo>
                <a:pt x="2209797" y="729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B9A30-9CBB-4180-AF1B-3C14AF08F5B9}">
      <dsp:nvSpPr>
        <dsp:cNvPr id="0" name=""/>
        <dsp:cNvSpPr/>
      </dsp:nvSpPr>
      <dsp:spPr>
        <a:xfrm>
          <a:off x="3176513" y="3578582"/>
          <a:ext cx="1876573" cy="125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Dredging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3176513" y="3578582"/>
        <a:ext cx="1876573" cy="1251049"/>
      </dsp:txXfrm>
    </dsp:sp>
    <dsp:sp modelId="{FC7A122A-5C9C-4229-AA0E-4938A1C87CEC}">
      <dsp:nvSpPr>
        <dsp:cNvPr id="0" name=""/>
        <dsp:cNvSpPr/>
      </dsp:nvSpPr>
      <dsp:spPr>
        <a:xfrm>
          <a:off x="1905002" y="2849558"/>
          <a:ext cx="4649343" cy="729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511"/>
              </a:lnTo>
              <a:lnTo>
                <a:pt x="4649343" y="364511"/>
              </a:lnTo>
              <a:lnTo>
                <a:pt x="4649343" y="7290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DDD51-10C2-4488-A7CD-919DD916A700}">
      <dsp:nvSpPr>
        <dsp:cNvPr id="0" name=""/>
        <dsp:cNvSpPr/>
      </dsp:nvSpPr>
      <dsp:spPr>
        <a:xfrm>
          <a:off x="5616059" y="3578582"/>
          <a:ext cx="1876573" cy="125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Strip mining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616059" y="3578582"/>
        <a:ext cx="1876573" cy="1251049"/>
      </dsp:txXfrm>
    </dsp:sp>
    <dsp:sp modelId="{8FFB2459-590B-48DC-8744-C9283DF3EF68}">
      <dsp:nvSpPr>
        <dsp:cNvPr id="0" name=""/>
        <dsp:cNvSpPr/>
      </dsp:nvSpPr>
      <dsp:spPr>
        <a:xfrm>
          <a:off x="3986292" y="1251055"/>
          <a:ext cx="2467966" cy="501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72"/>
              </a:lnTo>
              <a:lnTo>
                <a:pt x="2467966" y="250772"/>
              </a:lnTo>
              <a:lnTo>
                <a:pt x="2467966" y="501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AD8C5-5198-490B-849C-600D0791F03A}">
      <dsp:nvSpPr>
        <dsp:cNvPr id="0" name=""/>
        <dsp:cNvSpPr/>
      </dsp:nvSpPr>
      <dsp:spPr>
        <a:xfrm>
          <a:off x="5515971" y="1752600"/>
          <a:ext cx="1876573" cy="12510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Sub-surface mining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515971" y="1752600"/>
        <a:ext cx="1876573" cy="1251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CB78B-99C1-4211-B62A-3001966652B5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AF30D-902A-4CA0-8145-BEC67C3D9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 of dam building and mining on environment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686800" cy="52578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1"/>
                </a:solidFill>
              </a:rPr>
              <a:t>Mining:- </a:t>
            </a:r>
            <a:r>
              <a:rPr lang="en-US" sz="2400" b="1" i="1" dirty="0" smtClean="0">
                <a:solidFill>
                  <a:schemeClr val="tx2"/>
                </a:solidFill>
              </a:rPr>
              <a:t>Mining operation for </a:t>
            </a:r>
            <a:r>
              <a:rPr lang="en-US" sz="2400" b="1" i="1" dirty="0" smtClean="0">
                <a:solidFill>
                  <a:schemeClr val="tx1"/>
                </a:solidFill>
              </a:rPr>
              <a:t>extracting</a:t>
            </a:r>
            <a:r>
              <a:rPr lang="en-US" sz="2400" b="1" i="1" dirty="0" smtClean="0">
                <a:solidFill>
                  <a:schemeClr val="tx2"/>
                </a:solidFill>
              </a:rPr>
              <a:t> minerals and fossil fuels like coal often involves vast forest areas. Mining from shallow deposit is done by </a:t>
            </a:r>
            <a:r>
              <a:rPr lang="en-US" sz="2400" b="1" i="1" dirty="0" smtClean="0">
                <a:solidFill>
                  <a:schemeClr val="tx1"/>
                </a:solidFill>
              </a:rPr>
              <a:t>surface mining </a:t>
            </a:r>
            <a:r>
              <a:rPr lang="en-US" sz="2400" b="1" i="1" dirty="0" smtClean="0">
                <a:solidFill>
                  <a:schemeClr val="tx2"/>
                </a:solidFill>
              </a:rPr>
              <a:t>while that from deep deposit is done by </a:t>
            </a:r>
            <a:r>
              <a:rPr lang="en-US" sz="2400" b="1" i="1" dirty="0" smtClean="0">
                <a:solidFill>
                  <a:schemeClr val="tx1"/>
                </a:solidFill>
              </a:rPr>
              <a:t>sub-surface</a:t>
            </a:r>
            <a:r>
              <a:rPr lang="en-US" sz="2400" b="1" i="1" dirty="0" smtClean="0">
                <a:solidFill>
                  <a:schemeClr val="tx2"/>
                </a:solidFill>
              </a:rPr>
              <a:t> mining. This method is more destructive, dangerous and expensive including risks of occupational hazards and accident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2"/>
                </a:solidFill>
              </a:rPr>
              <a:t>More than </a:t>
            </a:r>
            <a:r>
              <a:rPr lang="en-US" sz="2400" b="1" i="1" dirty="0" smtClean="0">
                <a:solidFill>
                  <a:schemeClr val="tx1"/>
                </a:solidFill>
              </a:rPr>
              <a:t>80,000 ha. </a:t>
            </a:r>
            <a:r>
              <a:rPr lang="en-US" sz="2400" b="1" i="1" dirty="0" smtClean="0">
                <a:solidFill>
                  <a:schemeClr val="tx2"/>
                </a:solidFill>
              </a:rPr>
              <a:t>Of land of the country is presently under the stress of mining activities.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2"/>
                </a:solidFill>
              </a:rPr>
              <a:t>Mining and its associated activities require removal of vegetation along with underlying soil and overlying rock masses.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tx2"/>
                </a:solidFill>
              </a:rPr>
              <a:t>This result in defacing the topography and destruction of the landscape in the area.</a:t>
            </a:r>
            <a:endParaRPr lang="en-US" sz="2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Big dams have been in sharp focus of various groups all over the world which is mainly because of several </a:t>
            </a:r>
            <a:r>
              <a:rPr lang="en-US" sz="2400" b="1" i="1" dirty="0" smtClean="0">
                <a:solidFill>
                  <a:srgbClr val="FF0000"/>
                </a:solidFill>
              </a:rPr>
              <a:t>ecological problems including deforestation and socio-economic problems related to tribal or native people associated with them.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For building big dams, </a:t>
            </a:r>
            <a:r>
              <a:rPr lang="en-US" sz="2400" b="1" i="1" dirty="0" smtClean="0">
                <a:solidFill>
                  <a:srgbClr val="FF0000"/>
                </a:solidFill>
              </a:rPr>
              <a:t>large scale devastation of forests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takes place which breaks the natural ecological balance of the region. </a:t>
            </a:r>
            <a:r>
              <a:rPr lang="en-US" sz="2400" b="1" i="1" dirty="0" smtClean="0">
                <a:solidFill>
                  <a:srgbClr val="FF0000"/>
                </a:solidFill>
              </a:rPr>
              <a:t>Floods, droughts and landslides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become more prevalent in such areas.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Forests are the valuable gifts of nature in the form of biodiversity and destroying them. 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Environmental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The environmental impacts of big dams are also too many due to which very often the big dams become a subject of controversy. The impact can be at the upstream as well as downstream levels.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FF0000"/>
                </a:solidFill>
              </a:rPr>
              <a:t>The up stream problems:-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Displacement of tribal people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Loss of forests, flora and fauna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Siltation and sedimentation of reservoirs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Reservoir induced seismicity causing earthquakes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Microclimatic change</a:t>
            </a:r>
          </a:p>
          <a:p>
            <a:pPr>
              <a:buFont typeface="Wingdings" pitchFamily="2" charset="2"/>
              <a:buChar char="Ø"/>
            </a:pPr>
            <a:r>
              <a:rPr lang="en-US" sz="2600" b="1" i="1" dirty="0" smtClean="0">
                <a:solidFill>
                  <a:srgbClr val="00B050"/>
                </a:solidFill>
              </a:rPr>
              <a:t>Lose of non-forest land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The downstream impacts:-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Water logging and salinity due to over irrigation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Reduced water flow and silt deposition in river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Flash floods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Loss of land fertility along the river since the sediments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Outbreak of vector-borne diseases like malaria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IMG_20190915_22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IMG_20190918_224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Screenshot_20190907-2259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08659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Effects of deforestation on biodiversity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results revealed that deforestation has negative impact on biodiversity in the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area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impact of deforestation on biodiversity seen in terms of </a:t>
            </a:r>
            <a:r>
              <a:rPr lang="en-US" b="1" i="1" dirty="0" smtClean="0">
                <a:solidFill>
                  <a:schemeClr val="accent2"/>
                </a:solidFill>
              </a:rPr>
              <a:t>loss of valuable plant species, reduced plant biomes and extinction of species.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/>
                </a:solidFill>
              </a:rPr>
              <a:t>Loss of habitats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/>
                </a:solidFill>
              </a:rPr>
              <a:t>Illegal wild life trade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2"/>
                </a:solidFill>
              </a:rPr>
              <a:t>Global climate change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Biodiversity loss</a:t>
            </a:r>
            <a:endParaRPr lang="en-US" b="1" dirty="0"/>
          </a:p>
        </p:txBody>
      </p:sp>
      <p:pic>
        <p:nvPicPr>
          <p:cNvPr id="5122" name="Picture 2" descr="C:\Users\Tech\Downloads\Screenshot_20190907-22582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848599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Screenshot_20190907-2257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Effects of deforestation on tribal people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Forest have played a vital role in the socio-economic and cultural life of the tribal people if India. 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It is well known that majority of the tribal population lived in isolation in the forested regions of India with harmony, security and trust for many centuries and developed a symbiotic relationship with forest.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loss of tree and other vegetation can cause climate change, desertification, soil erosion, crops problem, flooding increased green house gases in the atmosphere and a host of problem for indigenous people.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Types of mining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Open-pit mining:- </a:t>
            </a:r>
            <a:r>
              <a:rPr lang="en-US" b="1" i="1" dirty="0" smtClean="0">
                <a:solidFill>
                  <a:srgbClr val="FF0000"/>
                </a:solidFill>
              </a:rPr>
              <a:t>In which machines dig holes and remove the ores (e.g. copper, iron, gravel, sandstone, marble, granite).</a:t>
            </a:r>
          </a:p>
          <a:p>
            <a:pPr>
              <a:buNone/>
            </a:pPr>
            <a:r>
              <a:rPr lang="en-US" b="1" dirty="0" smtClean="0"/>
              <a:t>Dredging:-  (Bring up or clear something) </a:t>
            </a:r>
            <a:r>
              <a:rPr lang="en-US" b="1" i="1" dirty="0" smtClean="0">
                <a:solidFill>
                  <a:srgbClr val="FF0000"/>
                </a:solidFill>
              </a:rPr>
              <a:t>In which chained buckets</a:t>
            </a:r>
            <a:r>
              <a:rPr lang="en-US" b="1" i="1" dirty="0" smtClean="0"/>
              <a:t>(is a heavy equipment machine used in surface mining) </a:t>
            </a:r>
            <a:r>
              <a:rPr lang="en-US" b="1" i="1" dirty="0" smtClean="0">
                <a:solidFill>
                  <a:srgbClr val="FF0000"/>
                </a:solidFill>
              </a:rPr>
              <a:t>and draglines are used which scrap up the minerals from under water mineral deposits.</a:t>
            </a:r>
          </a:p>
          <a:p>
            <a:pPr>
              <a:buNone/>
            </a:pPr>
            <a:r>
              <a:rPr lang="en-US" b="1" dirty="0" smtClean="0"/>
              <a:t>Strip mining:- </a:t>
            </a:r>
            <a:r>
              <a:rPr lang="en-US" b="1" i="1" dirty="0" smtClean="0">
                <a:solidFill>
                  <a:srgbClr val="FF0000"/>
                </a:solidFill>
              </a:rPr>
              <a:t>In which the ore is stripped off by using bulldozers and stripping wheels.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Impact of mining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Devegetation and defacing of landscape</a:t>
            </a: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Subsidence of land</a:t>
            </a: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Groundwater contamination</a:t>
            </a: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Surface water pollution</a:t>
            </a: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Air pollution</a:t>
            </a: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>
                <a:solidFill>
                  <a:srgbClr val="FF0000"/>
                </a:solidFill>
              </a:rPr>
              <a:t>Occupational health hazards</a:t>
            </a:r>
          </a:p>
          <a:p>
            <a:pPr>
              <a:buNone/>
            </a:pPr>
            <a:endParaRPr lang="en-US" sz="31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100" b="1" i="1" dirty="0" smtClean="0"/>
              <a:t>Large scale deforestation has been reported in </a:t>
            </a:r>
            <a:r>
              <a:rPr lang="en-US" sz="3100" b="1" i="1" dirty="0" err="1" smtClean="0"/>
              <a:t>Mussorie</a:t>
            </a:r>
            <a:r>
              <a:rPr lang="en-US" sz="3100" b="1" i="1" dirty="0" smtClean="0"/>
              <a:t> and </a:t>
            </a:r>
            <a:r>
              <a:rPr lang="en-US" sz="3100" b="1" i="1" dirty="0" err="1" smtClean="0"/>
              <a:t>Dehradun</a:t>
            </a:r>
            <a:r>
              <a:rPr lang="en-US" sz="3100" b="1" i="1" dirty="0" smtClean="0"/>
              <a:t> valley due to indiscriminate mining of various minerals over a length of about 40 km. The forested area has been declined at an average of 33% and the increase in non-forest area due to mining activities has resulted in relatively unstable zones leading to landslides.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 numCol="1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tx2"/>
                </a:solidFill>
              </a:rPr>
              <a:t>Indiscriminate mining in forest of Goa since 1961 has destroyed more than 50,000 ha of forest land.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tx2"/>
                </a:solidFill>
              </a:rPr>
              <a:t>Coal mining in </a:t>
            </a:r>
            <a:r>
              <a:rPr lang="en-US" sz="2800" b="1" i="1" dirty="0" err="1" smtClean="0">
                <a:solidFill>
                  <a:schemeClr val="tx2"/>
                </a:solidFill>
              </a:rPr>
              <a:t>Jharia</a:t>
            </a:r>
            <a:r>
              <a:rPr lang="en-US" sz="2800" b="1" i="1" dirty="0" smtClean="0">
                <a:solidFill>
                  <a:schemeClr val="tx2"/>
                </a:solidFill>
              </a:rPr>
              <a:t>, </a:t>
            </a:r>
            <a:r>
              <a:rPr lang="en-US" sz="2800" b="1" i="1" dirty="0" err="1" smtClean="0">
                <a:solidFill>
                  <a:schemeClr val="tx2"/>
                </a:solidFill>
              </a:rPr>
              <a:t>Raniganj</a:t>
            </a:r>
            <a:r>
              <a:rPr lang="en-US" sz="2800" b="1" i="1" dirty="0" smtClean="0">
                <a:solidFill>
                  <a:schemeClr val="tx2"/>
                </a:solidFill>
              </a:rPr>
              <a:t>, and </a:t>
            </a:r>
            <a:r>
              <a:rPr lang="en-US" sz="2800" b="1" i="1" dirty="0" err="1" smtClean="0">
                <a:solidFill>
                  <a:schemeClr val="tx2"/>
                </a:solidFill>
              </a:rPr>
              <a:t>singrauli</a:t>
            </a:r>
            <a:r>
              <a:rPr lang="en-US" sz="2800" b="1" i="1" dirty="0" smtClean="0">
                <a:solidFill>
                  <a:schemeClr val="tx2"/>
                </a:solidFill>
              </a:rPr>
              <a:t> area have caused extensive deforestation in Jharkhand.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tx2"/>
                </a:solidFill>
              </a:rPr>
              <a:t>Mining of radioactive minerals in Kerala, Tamil Nadu and Karnataka is posing similar threats of deforestation.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tx2"/>
                </a:solidFill>
              </a:rPr>
              <a:t>The rich forests of western </a:t>
            </a:r>
            <a:r>
              <a:rPr lang="en-US" sz="2800" b="1" i="1" dirty="0" err="1" smtClean="0">
                <a:solidFill>
                  <a:schemeClr val="tx2"/>
                </a:solidFill>
              </a:rPr>
              <a:t>ghats</a:t>
            </a:r>
            <a:r>
              <a:rPr lang="en-US" sz="2800" b="1" i="1" dirty="0" smtClean="0">
                <a:solidFill>
                  <a:schemeClr val="tx2"/>
                </a:solidFill>
              </a:rPr>
              <a:t> are also facing the same threats due to mining project.</a:t>
            </a:r>
          </a:p>
          <a:p>
            <a:pPr algn="just"/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IMG_20190915_220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458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IMG_20190915_22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IMG_20190915_22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96448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Dam and their effects on Forests and people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Big dam are often regarded as a symbol of national development. Big dam and river valley projects have multi-purpose uses and have been referred to as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</a:rPr>
              <a:t> “Temples of modern India”.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However, these dams are also responsible for the destruction of vast areas of forest.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India has more than 1550 large dams, the maximum being in the state of Maharashtra (more than 600), followed by Gujarat (more than 250) and Madhya Pradesh (130).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The highest dam is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Tehri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dam, on river Bhagirathi in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Uttarakhand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and the largest in terms of capacity is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Bhakra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dam on river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Satluj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</a:rPr>
              <a:t> in Himachal Pradesh.</a:t>
            </a:r>
            <a:endParaRPr 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829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Impact of dam building and mining on environment</vt:lpstr>
      <vt:lpstr> Types of mining</vt:lpstr>
      <vt:lpstr>Slide 3</vt:lpstr>
      <vt:lpstr>Impact of mining</vt:lpstr>
      <vt:lpstr>Slide 5</vt:lpstr>
      <vt:lpstr>Slide 6</vt:lpstr>
      <vt:lpstr>Slide 7</vt:lpstr>
      <vt:lpstr>Slide 8</vt:lpstr>
      <vt:lpstr>Dam and their effects on Forests and people</vt:lpstr>
      <vt:lpstr>Slide 10</vt:lpstr>
      <vt:lpstr>Environmental problems</vt:lpstr>
      <vt:lpstr>Slide 12</vt:lpstr>
      <vt:lpstr>Slide 13</vt:lpstr>
      <vt:lpstr>Slide 14</vt:lpstr>
      <vt:lpstr>Slide 15</vt:lpstr>
      <vt:lpstr>Effects of deforestation on biodiversity</vt:lpstr>
      <vt:lpstr>Biodiversity loss</vt:lpstr>
      <vt:lpstr>Slide 18</vt:lpstr>
      <vt:lpstr>Effects of deforestation on tribal people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dam building and mining on environment</dc:title>
  <dc:creator>Tech</dc:creator>
  <cp:lastModifiedBy>Tech</cp:lastModifiedBy>
  <cp:revision>28</cp:revision>
  <dcterms:created xsi:type="dcterms:W3CDTF">2019-09-16T18:07:31Z</dcterms:created>
  <dcterms:modified xsi:type="dcterms:W3CDTF">2019-09-20T05:16:32Z</dcterms:modified>
</cp:coreProperties>
</file>